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2">
  <p:sldMasterIdLst>
    <p:sldMasterId id="2147483659" r:id="rId1"/>
  </p:sldMasterIdLst>
  <p:notesMasterIdLst>
    <p:notesMasterId r:id="rId12"/>
  </p:notesMasterIdLst>
  <p:handoutMasterIdLst>
    <p:handoutMasterId r:id="rId13"/>
  </p:handoutMasterIdLst>
  <p:sldIdLst>
    <p:sldId id="447" r:id="rId2"/>
    <p:sldId id="256" r:id="rId3"/>
    <p:sldId id="437" r:id="rId4"/>
    <p:sldId id="438" r:id="rId5"/>
    <p:sldId id="444" r:id="rId6"/>
    <p:sldId id="439" r:id="rId7"/>
    <p:sldId id="443" r:id="rId8"/>
    <p:sldId id="446" r:id="rId9"/>
    <p:sldId id="445" r:id="rId10"/>
    <p:sldId id="442" r:id="rId11"/>
  </p:sldIdLst>
  <p:sldSz cx="9144000" cy="5143500" type="screen16x9"/>
  <p:notesSz cx="6797675" cy="9926638"/>
  <p:embeddedFontLst>
    <p:embeddedFont>
      <p:font typeface="Roboto Slab" panose="020B0604020202020204" charset="0"/>
      <p:regular r:id="rId14"/>
      <p:bold r:id="rId15"/>
    </p:embeddedFont>
    <p:embeddedFont>
      <p:font typeface="Nixie One" panose="020B0604020202020204" charset="0"/>
      <p:regular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ction sans titre" id="{2DF695E1-2007-4FEF-BA30-FB5313844EAE}">
          <p14:sldIdLst>
            <p14:sldId id="447"/>
          </p14:sldIdLst>
        </p14:section>
        <p14:section name="Section par défaut" id="{0E730BF8-BF77-4B77-8B45-01AE8F953A52}">
          <p14:sldIdLst>
            <p14:sldId id="256"/>
            <p14:sldId id="437"/>
            <p14:sldId id="438"/>
            <p14:sldId id="444"/>
            <p14:sldId id="439"/>
            <p14:sldId id="443"/>
            <p14:sldId id="446"/>
            <p14:sldId id="445"/>
            <p14:sldId id="44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339966"/>
    <a:srgbClr val="009999"/>
    <a:srgbClr val="6699FF"/>
    <a:srgbClr val="66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4BCD88D-B489-4016-8623-3F5CCE70A82E}">
  <a:tblStyle styleId="{74BCD88D-B489-4016-8623-3F5CCE70A82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688" autoAdjust="0"/>
  </p:normalViewPr>
  <p:slideViewPr>
    <p:cSldViewPr>
      <p:cViewPr>
        <p:scale>
          <a:sx n="80" d="100"/>
          <a:sy n="80" d="100"/>
        </p:scale>
        <p:origin x="1349" y="37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95678C-AD05-4DE9-AD6A-17759469C11B}" type="datetimeFigureOut">
              <a:rPr lang="fr-FR" smtClean="0"/>
              <a:pPr/>
              <a:t>18/07/2024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0CA3CA-95BB-4D30-9252-84266F0E1A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0809800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2371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4288500"/>
            <a:ext cx="9144000" cy="2475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Shape 10"/>
          <p:cNvSpPr/>
          <p:nvPr/>
        </p:nvSpPr>
        <p:spPr>
          <a:xfrm>
            <a:off x="0" y="0"/>
            <a:ext cx="9144000" cy="5307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500626"/>
            <a:ext cx="9144000" cy="3824100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Shape 12"/>
          <p:cNvSpPr/>
          <p:nvPr/>
        </p:nvSpPr>
        <p:spPr>
          <a:xfrm>
            <a:off x="0" y="4493605"/>
            <a:ext cx="9144000" cy="1182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Shape 13"/>
          <p:cNvSpPr/>
          <p:nvPr/>
        </p:nvSpPr>
        <p:spPr>
          <a:xfrm>
            <a:off x="0" y="4584075"/>
            <a:ext cx="9144000" cy="559500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685800" y="2601425"/>
            <a:ext cx="5810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78" name="Shape 78"/>
          <p:cNvSpPr/>
          <p:nvPr/>
        </p:nvSpPr>
        <p:spPr>
          <a:xfrm>
            <a:off x="0" y="500625"/>
            <a:ext cx="247200" cy="1058700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Shape 79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Shape 80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Shape 81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rgbClr val="114454"/>
              </a:buClr>
              <a:buSzPts val="3000"/>
              <a:buFont typeface="Nixie One"/>
              <a:buChar char="▪"/>
              <a:defRPr sz="30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2400"/>
              <a:buFont typeface="Nixie One"/>
              <a:buChar char="▫"/>
              <a:defRPr sz="24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2400"/>
              <a:buFont typeface="Nixie One"/>
              <a:buChar char="■"/>
              <a:defRPr sz="24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Char char="●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Char char="○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Char char="■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Char char="●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Char char="○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Char char="■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6" r:id="rId2"/>
  </p:sldLayoutIdLst>
  <p:transition>
    <p:fade thruBlk="1"/>
  </p:transition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041262B0-B927-4163-9FFA-58B61545DB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-18"/>
            <a:ext cx="1476375" cy="110553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ZoneTexte 14"/>
          <p:cNvSpPr txBox="1"/>
          <p:nvPr/>
        </p:nvSpPr>
        <p:spPr>
          <a:xfrm>
            <a:off x="2786050" y="2357436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cap="all" dirty="0" smtClean="0">
                <a:solidFill>
                  <a:schemeClr val="accent1"/>
                </a:solidFill>
              </a:rPr>
              <a:t>Annexe 3</a:t>
            </a:r>
            <a:endParaRPr lang="fr-FR" sz="2400" b="1" cap="all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313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041262B0-B927-4163-9FFA-58B61545DB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-18"/>
            <a:ext cx="1476375" cy="110553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e 16"/>
          <p:cNvGrpSpPr/>
          <p:nvPr/>
        </p:nvGrpSpPr>
        <p:grpSpPr>
          <a:xfrm>
            <a:off x="-32" y="0"/>
            <a:ext cx="6516248" cy="571486"/>
            <a:chOff x="714348" y="1571618"/>
            <a:chExt cx="6929486" cy="571504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0" name="Rectangle 9"/>
            <p:cNvSpPr/>
            <p:nvPr/>
          </p:nvSpPr>
          <p:spPr>
            <a:xfrm>
              <a:off x="714348" y="1571618"/>
              <a:ext cx="6929486" cy="5715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>
                <a:solidFill>
                  <a:srgbClr val="00B050"/>
                </a:solidFill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1428728" y="1692468"/>
              <a:ext cx="5679085" cy="3693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sz="1800" b="1" dirty="0" smtClean="0">
                  <a:solidFill>
                    <a:srgbClr val="00B050"/>
                  </a:solidFill>
                  <a:latin typeface="+mj-lt"/>
                </a:rPr>
                <a:t>Perspectives</a:t>
              </a:r>
              <a:endParaRPr lang="fr-FR" sz="1800" b="1" dirty="0">
                <a:solidFill>
                  <a:srgbClr val="00B050"/>
                </a:solidFill>
                <a:latin typeface="+mj-lt"/>
              </a:endParaRPr>
            </a:p>
          </p:txBody>
        </p:sp>
        <p:sp>
          <p:nvSpPr>
            <p:cNvPr id="13" name="Shape 257"/>
            <p:cNvSpPr txBox="1"/>
            <p:nvPr/>
          </p:nvSpPr>
          <p:spPr>
            <a:xfrm>
              <a:off x="785786" y="1643056"/>
              <a:ext cx="500066" cy="3782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 dirty="0" smtClean="0">
                  <a:solidFill>
                    <a:srgbClr val="00B050"/>
                  </a:solidFill>
                  <a:latin typeface="Nixie One"/>
                  <a:ea typeface="Nixie One"/>
                  <a:cs typeface="Nixie One"/>
                  <a:sym typeface="Nixie One"/>
                </a:rPr>
                <a:t>6</a:t>
              </a:r>
              <a:endParaRPr sz="1800" b="1" dirty="0">
                <a:solidFill>
                  <a:srgbClr val="00B050"/>
                </a:solidFill>
                <a:latin typeface="Nixie One"/>
                <a:ea typeface="Nixie One"/>
                <a:cs typeface="Nixie One"/>
                <a:sym typeface="Nixie One"/>
              </a:endParaRPr>
            </a:p>
          </p:txBody>
        </p:sp>
        <p:cxnSp>
          <p:nvCxnSpPr>
            <p:cNvPr id="14" name="Shape 258"/>
            <p:cNvCxnSpPr/>
            <p:nvPr/>
          </p:nvCxnSpPr>
          <p:spPr>
            <a:xfrm>
              <a:off x="1357290" y="1678684"/>
              <a:ext cx="0" cy="393000"/>
            </a:xfrm>
            <a:prstGeom prst="straightConnector1">
              <a:avLst/>
            </a:prstGeom>
            <a:grpFill/>
            <a:ln w="952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0" name="ZoneTexte 11"/>
          <p:cNvSpPr txBox="1">
            <a:spLocks noChangeArrowheads="1"/>
          </p:cNvSpPr>
          <p:nvPr/>
        </p:nvSpPr>
        <p:spPr bwMode="auto">
          <a:xfrm>
            <a:off x="11693525" y="5751496"/>
            <a:ext cx="422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Arial" pitchFamily="34" charset="0"/>
                <a:cs typeface="Arial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13313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4287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4287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1"/>
                </a:solidFill>
              </a:rPr>
              <a:t>						</a:t>
            </a:r>
            <a:endParaRPr lang="fr-FR" i="1" dirty="0">
              <a:solidFill>
                <a:schemeClr val="accent1"/>
              </a:solidFill>
            </a:endParaRPr>
          </a:p>
        </p:txBody>
      </p:sp>
      <p:pic>
        <p:nvPicPr>
          <p:cNvPr id="9" name="Picture 2" descr="http://www.iresa.tn/logo_couleur_fr.png">
            <a:extLst>
              <a:ext uri="{FF2B5EF4-FFF2-40B4-BE49-F238E27FC236}">
                <a16:creationId xmlns:a16="http://schemas.microsoft.com/office/drawing/2014/main" id="{336B1703-4D81-0A44-86F9-09E503CFB4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481" y="69516"/>
            <a:ext cx="1410270" cy="879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EE38872-3147-408C-A0BA-2B3F97DE6F3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9674" y="69516"/>
            <a:ext cx="1476375" cy="110553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oneTexte 5"/>
          <p:cNvSpPr txBox="1"/>
          <p:nvPr/>
        </p:nvSpPr>
        <p:spPr>
          <a:xfrm>
            <a:off x="1357290" y="1500180"/>
            <a:ext cx="67151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/>
              <a:t>Habilitation </a:t>
            </a:r>
            <a:r>
              <a:rPr lang="fr-FR" sz="2800" dirty="0" smtClean="0"/>
              <a:t>Universitaire</a:t>
            </a:r>
          </a:p>
          <a:p>
            <a:pPr algn="ctr"/>
            <a:r>
              <a:rPr lang="fr-FR" sz="2800" dirty="0" smtClean="0"/>
              <a:t>en « Sciences Agronomiques » </a:t>
            </a:r>
            <a:endParaRPr lang="fr-FR" sz="2800" dirty="0" smtClean="0"/>
          </a:p>
          <a:p>
            <a:pPr algn="ctr"/>
            <a:endParaRPr lang="fr-FR" sz="2800" dirty="0" smtClean="0"/>
          </a:p>
          <a:p>
            <a:r>
              <a:rPr lang="fr-FR" sz="2000" b="1" dirty="0" smtClean="0"/>
              <a:t>Discipline:</a:t>
            </a:r>
          </a:p>
          <a:p>
            <a:endParaRPr lang="fr-FR" sz="2000" b="1" dirty="0" smtClean="0"/>
          </a:p>
          <a:p>
            <a:r>
              <a:rPr lang="fr-FR" sz="2000" b="1" dirty="0" smtClean="0"/>
              <a:t>Présentée par:</a:t>
            </a:r>
          </a:p>
        </p:txBody>
      </p:sp>
      <p:pic>
        <p:nvPicPr>
          <p:cNvPr id="10" name="Image 9" descr="Logo ED.pn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929058" y="0"/>
            <a:ext cx="1028700" cy="102870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067944" y="4515966"/>
            <a:ext cx="18469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Année Universitaire: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041262B0-B927-4163-9FFA-58B61545DB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-18"/>
            <a:ext cx="1476375" cy="110553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e 16"/>
          <p:cNvGrpSpPr/>
          <p:nvPr/>
        </p:nvGrpSpPr>
        <p:grpSpPr>
          <a:xfrm>
            <a:off x="-32" y="0"/>
            <a:ext cx="6516248" cy="571486"/>
            <a:chOff x="714348" y="1571618"/>
            <a:chExt cx="6929486" cy="571504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0" name="Rectangle 9"/>
            <p:cNvSpPr/>
            <p:nvPr/>
          </p:nvSpPr>
          <p:spPr>
            <a:xfrm>
              <a:off x="714348" y="1571618"/>
              <a:ext cx="6929486" cy="5715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>
                <a:solidFill>
                  <a:srgbClr val="00B050"/>
                </a:solidFill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1428728" y="1692468"/>
              <a:ext cx="5679085" cy="3693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sz="1800" b="1" dirty="0" smtClean="0">
                  <a:solidFill>
                    <a:srgbClr val="00B050"/>
                  </a:solidFill>
                  <a:latin typeface="+mj-lt"/>
                </a:rPr>
                <a:t>Cursus universitaire et professionnel</a:t>
              </a:r>
              <a:endParaRPr lang="fr-FR" sz="1800" b="1" dirty="0">
                <a:solidFill>
                  <a:srgbClr val="00B050"/>
                </a:solidFill>
                <a:latin typeface="+mj-lt"/>
              </a:endParaRPr>
            </a:p>
          </p:txBody>
        </p:sp>
        <p:sp>
          <p:nvSpPr>
            <p:cNvPr id="13" name="Shape 257"/>
            <p:cNvSpPr txBox="1"/>
            <p:nvPr/>
          </p:nvSpPr>
          <p:spPr>
            <a:xfrm>
              <a:off x="785786" y="1643056"/>
              <a:ext cx="500066" cy="3782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 dirty="0">
                  <a:solidFill>
                    <a:srgbClr val="00B050"/>
                  </a:solidFill>
                  <a:latin typeface="Nixie One"/>
                  <a:ea typeface="Nixie One"/>
                  <a:cs typeface="Nixie One"/>
                  <a:sym typeface="Nixie One"/>
                </a:rPr>
                <a:t>1</a:t>
              </a:r>
              <a:endParaRPr sz="1800" b="1" dirty="0">
                <a:solidFill>
                  <a:srgbClr val="00B050"/>
                </a:solidFill>
                <a:latin typeface="Nixie One"/>
                <a:ea typeface="Nixie One"/>
                <a:cs typeface="Nixie One"/>
                <a:sym typeface="Nixie One"/>
              </a:endParaRPr>
            </a:p>
          </p:txBody>
        </p:sp>
        <p:cxnSp>
          <p:nvCxnSpPr>
            <p:cNvPr id="14" name="Shape 258"/>
            <p:cNvCxnSpPr/>
            <p:nvPr/>
          </p:nvCxnSpPr>
          <p:spPr>
            <a:xfrm>
              <a:off x="1357290" y="1678684"/>
              <a:ext cx="0" cy="393000"/>
            </a:xfrm>
            <a:prstGeom prst="straightConnector1">
              <a:avLst/>
            </a:prstGeom>
            <a:grpFill/>
            <a:ln w="952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0" name="ZoneTexte 11"/>
          <p:cNvSpPr txBox="1">
            <a:spLocks noChangeArrowheads="1"/>
          </p:cNvSpPr>
          <p:nvPr/>
        </p:nvSpPr>
        <p:spPr bwMode="auto">
          <a:xfrm>
            <a:off x="11693525" y="5751496"/>
            <a:ext cx="422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Arial" pitchFamily="34" charset="0"/>
                <a:cs typeface="Arial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13313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041262B0-B927-4163-9FFA-58B61545DB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-18"/>
            <a:ext cx="1476375" cy="110553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e 16"/>
          <p:cNvGrpSpPr/>
          <p:nvPr/>
        </p:nvGrpSpPr>
        <p:grpSpPr>
          <a:xfrm>
            <a:off x="-32" y="0"/>
            <a:ext cx="6516248" cy="571486"/>
            <a:chOff x="714348" y="1571618"/>
            <a:chExt cx="6929486" cy="571504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0" name="Rectangle 9"/>
            <p:cNvSpPr/>
            <p:nvPr/>
          </p:nvSpPr>
          <p:spPr>
            <a:xfrm>
              <a:off x="714348" y="1571618"/>
              <a:ext cx="6929486" cy="5715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>
                <a:solidFill>
                  <a:srgbClr val="00B050"/>
                </a:solidFill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1428728" y="1692468"/>
              <a:ext cx="5679085" cy="3693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sz="1800" b="1" dirty="0" smtClean="0">
                  <a:solidFill>
                    <a:srgbClr val="00B050"/>
                  </a:solidFill>
                  <a:latin typeface="+mj-lt"/>
                </a:rPr>
                <a:t>Activités pédagogiques</a:t>
              </a:r>
              <a:endParaRPr lang="fr-FR" sz="1800" b="1" dirty="0">
                <a:solidFill>
                  <a:srgbClr val="00B050"/>
                </a:solidFill>
                <a:latin typeface="+mj-lt"/>
              </a:endParaRPr>
            </a:p>
          </p:txBody>
        </p:sp>
        <p:sp>
          <p:nvSpPr>
            <p:cNvPr id="13" name="Shape 257"/>
            <p:cNvSpPr txBox="1"/>
            <p:nvPr/>
          </p:nvSpPr>
          <p:spPr>
            <a:xfrm>
              <a:off x="785786" y="1643056"/>
              <a:ext cx="500066" cy="3782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 dirty="0" smtClean="0">
                  <a:solidFill>
                    <a:srgbClr val="00B050"/>
                  </a:solidFill>
                  <a:latin typeface="Nixie One"/>
                  <a:ea typeface="Nixie One"/>
                  <a:cs typeface="Nixie One"/>
                  <a:sym typeface="Nixie One"/>
                </a:rPr>
                <a:t>2</a:t>
              </a:r>
              <a:endParaRPr sz="1800" b="1" dirty="0">
                <a:solidFill>
                  <a:srgbClr val="00B050"/>
                </a:solidFill>
                <a:latin typeface="Nixie One"/>
                <a:ea typeface="Nixie One"/>
                <a:cs typeface="Nixie One"/>
                <a:sym typeface="Nixie One"/>
              </a:endParaRPr>
            </a:p>
          </p:txBody>
        </p:sp>
        <p:cxnSp>
          <p:nvCxnSpPr>
            <p:cNvPr id="14" name="Shape 258"/>
            <p:cNvCxnSpPr/>
            <p:nvPr/>
          </p:nvCxnSpPr>
          <p:spPr>
            <a:xfrm>
              <a:off x="1357290" y="1678684"/>
              <a:ext cx="0" cy="393000"/>
            </a:xfrm>
            <a:prstGeom prst="straightConnector1">
              <a:avLst/>
            </a:prstGeom>
            <a:grpFill/>
            <a:ln w="952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0" name="ZoneTexte 11"/>
          <p:cNvSpPr txBox="1">
            <a:spLocks noChangeArrowheads="1"/>
          </p:cNvSpPr>
          <p:nvPr/>
        </p:nvSpPr>
        <p:spPr bwMode="auto">
          <a:xfrm>
            <a:off x="11693525" y="5751496"/>
            <a:ext cx="422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28596" y="714362"/>
            <a:ext cx="8286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u="sng" dirty="0" smtClean="0"/>
              <a:t>1. Activités d’enseignement</a:t>
            </a:r>
          </a:p>
          <a:p>
            <a:endParaRPr lang="fr-FR" sz="2000" b="1" dirty="0" smtClean="0"/>
          </a:p>
        </p:txBody>
      </p:sp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64269"/>
              </p:ext>
            </p:extLst>
          </p:nvPr>
        </p:nvGraphicFramePr>
        <p:xfrm>
          <a:off x="785786" y="1571618"/>
          <a:ext cx="7929618" cy="2454584"/>
        </p:xfrm>
        <a:graphic>
          <a:graphicData uri="http://schemas.openxmlformats.org/drawingml/2006/table">
            <a:tbl>
              <a:tblPr firstRow="1" bandRow="1">
                <a:tableStyleId>{74BCD88D-B489-4016-8623-3F5CCE70A82E}</a:tableStyleId>
              </a:tblPr>
              <a:tblGrid>
                <a:gridCol w="1321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6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90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Modules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Volume horaire 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Niveau</a:t>
                      </a:r>
                      <a:r>
                        <a:rPr lang="fr-FR" b="1" baseline="0" dirty="0" smtClean="0"/>
                        <a:t> /Spécialité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Etablissement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Année Universitaire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Innovation (lien,…)</a:t>
                      </a:r>
                      <a:endParaRPr lang="fr-F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r>
                        <a:rPr lang="fr-FR" dirty="0" smtClean="0"/>
                        <a:t>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10 HC+</a:t>
                      </a:r>
                      <a:r>
                        <a:rPr lang="fr-FR" baseline="0" dirty="0" smtClean="0"/>
                        <a:t> 20 HTP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2emeINg/PA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ISACM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2018-2020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245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245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Total</a:t>
                      </a:r>
                    </a:p>
                    <a:p>
                      <a:r>
                        <a:rPr lang="fr-FR" b="1" dirty="0" smtClean="0"/>
                        <a:t>HC &amp;</a:t>
                      </a:r>
                      <a:r>
                        <a:rPr lang="fr-FR" b="1" baseline="0" dirty="0" smtClean="0"/>
                        <a:t> HTP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313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041262B0-B927-4163-9FFA-58B61545DB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-18"/>
            <a:ext cx="1476375" cy="110553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e 16"/>
          <p:cNvGrpSpPr/>
          <p:nvPr/>
        </p:nvGrpSpPr>
        <p:grpSpPr>
          <a:xfrm>
            <a:off x="-32" y="0"/>
            <a:ext cx="6516248" cy="571486"/>
            <a:chOff x="714348" y="1571618"/>
            <a:chExt cx="6929486" cy="571504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0" name="Rectangle 9"/>
            <p:cNvSpPr/>
            <p:nvPr/>
          </p:nvSpPr>
          <p:spPr>
            <a:xfrm>
              <a:off x="714348" y="1571618"/>
              <a:ext cx="6929486" cy="5715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>
                <a:solidFill>
                  <a:srgbClr val="00B050"/>
                </a:solidFill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1428728" y="1692468"/>
              <a:ext cx="5679085" cy="3693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sz="1800" b="1" dirty="0" smtClean="0">
                  <a:solidFill>
                    <a:srgbClr val="00B050"/>
                  </a:solidFill>
                  <a:latin typeface="+mj-lt"/>
                </a:rPr>
                <a:t>Activités pédagogiques</a:t>
              </a:r>
              <a:endParaRPr lang="fr-FR" sz="1800" b="1" dirty="0">
                <a:solidFill>
                  <a:srgbClr val="00B050"/>
                </a:solidFill>
                <a:latin typeface="+mj-lt"/>
              </a:endParaRPr>
            </a:p>
          </p:txBody>
        </p:sp>
        <p:sp>
          <p:nvSpPr>
            <p:cNvPr id="13" name="Shape 257"/>
            <p:cNvSpPr txBox="1"/>
            <p:nvPr/>
          </p:nvSpPr>
          <p:spPr>
            <a:xfrm>
              <a:off x="785786" y="1643056"/>
              <a:ext cx="500066" cy="3782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 dirty="0" smtClean="0">
                  <a:solidFill>
                    <a:srgbClr val="00B050"/>
                  </a:solidFill>
                  <a:latin typeface="Nixie One"/>
                  <a:ea typeface="Nixie One"/>
                  <a:cs typeface="Nixie One"/>
                  <a:sym typeface="Nixie One"/>
                </a:rPr>
                <a:t>2</a:t>
              </a:r>
              <a:endParaRPr sz="1800" b="1" dirty="0">
                <a:solidFill>
                  <a:srgbClr val="00B050"/>
                </a:solidFill>
                <a:latin typeface="Nixie One"/>
                <a:ea typeface="Nixie One"/>
                <a:cs typeface="Nixie One"/>
                <a:sym typeface="Nixie One"/>
              </a:endParaRPr>
            </a:p>
          </p:txBody>
        </p:sp>
        <p:cxnSp>
          <p:nvCxnSpPr>
            <p:cNvPr id="14" name="Shape 258"/>
            <p:cNvCxnSpPr/>
            <p:nvPr/>
          </p:nvCxnSpPr>
          <p:spPr>
            <a:xfrm>
              <a:off x="1357290" y="1678684"/>
              <a:ext cx="0" cy="393000"/>
            </a:xfrm>
            <a:prstGeom prst="straightConnector1">
              <a:avLst/>
            </a:prstGeom>
            <a:grpFill/>
            <a:ln w="952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0" name="ZoneTexte 11"/>
          <p:cNvSpPr txBox="1">
            <a:spLocks noChangeArrowheads="1"/>
          </p:cNvSpPr>
          <p:nvPr/>
        </p:nvSpPr>
        <p:spPr bwMode="auto">
          <a:xfrm>
            <a:off x="11693525" y="5751496"/>
            <a:ext cx="422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28596" y="714362"/>
            <a:ext cx="8286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u="sng" dirty="0" smtClean="0"/>
              <a:t>2. Activités d’encadrement</a:t>
            </a:r>
          </a:p>
        </p:txBody>
      </p:sp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182416"/>
              </p:ext>
            </p:extLst>
          </p:nvPr>
        </p:nvGraphicFramePr>
        <p:xfrm>
          <a:off x="785786" y="1571618"/>
          <a:ext cx="7358115" cy="2583652"/>
        </p:xfrm>
        <a:graphic>
          <a:graphicData uri="http://schemas.openxmlformats.org/drawingml/2006/table">
            <a:tbl>
              <a:tblPr firstRow="1" bandRow="1">
                <a:tableStyleId>{74BCD88D-B489-4016-8623-3F5CCE70A82E}</a:tableStyleId>
              </a:tblPr>
              <a:tblGrid>
                <a:gridCol w="147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1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0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09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3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Types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Spécialité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Etablissement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/>
                        <a:t>Année Universitaire</a:t>
                      </a:r>
                    </a:p>
                    <a:p>
                      <a:pPr algn="ctr"/>
                      <a:r>
                        <a:rPr lang="fr-FR" b="1" dirty="0" smtClean="0"/>
                        <a:t>             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Titre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r>
                        <a:rPr lang="fr-FR" dirty="0" smtClean="0"/>
                        <a:t>PFE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Protection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ISA-CM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2018-2019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2452">
                <a:tc>
                  <a:txBody>
                    <a:bodyPr/>
                    <a:lstStyle/>
                    <a:p>
                      <a:r>
                        <a:rPr lang="fr-FR" dirty="0" smtClean="0"/>
                        <a:t>Mastère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245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TOTAL:</a:t>
                      </a:r>
                    </a:p>
                    <a:p>
                      <a:r>
                        <a:rPr lang="fr-FR" b="1" dirty="0" smtClean="0"/>
                        <a:t>PFE</a:t>
                      </a:r>
                    </a:p>
                    <a:p>
                      <a:r>
                        <a:rPr lang="fr-FR" b="1" dirty="0" err="1" smtClean="0"/>
                        <a:t>MAstère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313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041262B0-B927-4163-9FFA-58B61545DB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-18"/>
            <a:ext cx="1476375" cy="110553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e 16"/>
          <p:cNvGrpSpPr/>
          <p:nvPr/>
        </p:nvGrpSpPr>
        <p:grpSpPr>
          <a:xfrm>
            <a:off x="-32" y="0"/>
            <a:ext cx="6516248" cy="571486"/>
            <a:chOff x="714348" y="1571618"/>
            <a:chExt cx="6929486" cy="571504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0" name="Rectangle 9"/>
            <p:cNvSpPr/>
            <p:nvPr/>
          </p:nvSpPr>
          <p:spPr>
            <a:xfrm>
              <a:off x="714348" y="1571618"/>
              <a:ext cx="6929486" cy="5715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>
                <a:solidFill>
                  <a:srgbClr val="00B050"/>
                </a:solidFill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1428728" y="1692468"/>
              <a:ext cx="5679085" cy="3693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sz="1800" b="1" dirty="0" smtClean="0">
                  <a:solidFill>
                    <a:srgbClr val="00B050"/>
                  </a:solidFill>
                  <a:latin typeface="+mj-lt"/>
                </a:rPr>
                <a:t>Activités de Recherche</a:t>
              </a:r>
              <a:endParaRPr lang="fr-FR" sz="1800" b="1" dirty="0">
                <a:solidFill>
                  <a:srgbClr val="00B050"/>
                </a:solidFill>
                <a:latin typeface="+mj-lt"/>
              </a:endParaRPr>
            </a:p>
          </p:txBody>
        </p:sp>
        <p:sp>
          <p:nvSpPr>
            <p:cNvPr id="13" name="Shape 257"/>
            <p:cNvSpPr txBox="1"/>
            <p:nvPr/>
          </p:nvSpPr>
          <p:spPr>
            <a:xfrm>
              <a:off x="785786" y="1643056"/>
              <a:ext cx="500066" cy="3782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 dirty="0" smtClean="0">
                  <a:solidFill>
                    <a:srgbClr val="00B050"/>
                  </a:solidFill>
                  <a:latin typeface="Nixie One"/>
                  <a:ea typeface="Nixie One"/>
                  <a:cs typeface="Nixie One"/>
                  <a:sym typeface="Nixie One"/>
                </a:rPr>
                <a:t>3</a:t>
              </a:r>
              <a:endParaRPr sz="1800" b="1" dirty="0">
                <a:solidFill>
                  <a:srgbClr val="00B050"/>
                </a:solidFill>
                <a:latin typeface="Nixie One"/>
                <a:ea typeface="Nixie One"/>
                <a:cs typeface="Nixie One"/>
                <a:sym typeface="Nixie One"/>
              </a:endParaRPr>
            </a:p>
          </p:txBody>
        </p:sp>
        <p:cxnSp>
          <p:nvCxnSpPr>
            <p:cNvPr id="14" name="Shape 258"/>
            <p:cNvCxnSpPr/>
            <p:nvPr/>
          </p:nvCxnSpPr>
          <p:spPr>
            <a:xfrm>
              <a:off x="1357290" y="1678684"/>
              <a:ext cx="0" cy="393000"/>
            </a:xfrm>
            <a:prstGeom prst="straightConnector1">
              <a:avLst/>
            </a:prstGeom>
            <a:grpFill/>
            <a:ln w="952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0" name="ZoneTexte 11"/>
          <p:cNvSpPr txBox="1">
            <a:spLocks noChangeArrowheads="1"/>
          </p:cNvSpPr>
          <p:nvPr/>
        </p:nvSpPr>
        <p:spPr bwMode="auto">
          <a:xfrm>
            <a:off x="11693525" y="5751496"/>
            <a:ext cx="422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857488" y="2000246"/>
            <a:ext cx="34290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Titre du mémoire d’HDR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2513313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041262B0-B927-4163-9FFA-58B61545DB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-18"/>
            <a:ext cx="1476375" cy="110553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e 16"/>
          <p:cNvGrpSpPr/>
          <p:nvPr/>
        </p:nvGrpSpPr>
        <p:grpSpPr>
          <a:xfrm>
            <a:off x="-32" y="0"/>
            <a:ext cx="6516248" cy="571486"/>
            <a:chOff x="714348" y="1571618"/>
            <a:chExt cx="6929486" cy="571504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0" name="Rectangle 9"/>
            <p:cNvSpPr/>
            <p:nvPr/>
          </p:nvSpPr>
          <p:spPr>
            <a:xfrm>
              <a:off x="714348" y="1571618"/>
              <a:ext cx="6929486" cy="5715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>
                <a:solidFill>
                  <a:srgbClr val="00B050"/>
                </a:solidFill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1428728" y="1692468"/>
              <a:ext cx="5679085" cy="3693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sz="1800" b="1" dirty="0" smtClean="0">
                  <a:solidFill>
                    <a:srgbClr val="00B050"/>
                  </a:solidFill>
                  <a:latin typeface="+mj-lt"/>
                </a:rPr>
                <a:t>Activités de Recherche</a:t>
              </a:r>
              <a:endParaRPr lang="fr-FR" sz="1800" b="1" dirty="0">
                <a:solidFill>
                  <a:srgbClr val="00B050"/>
                </a:solidFill>
                <a:latin typeface="+mj-lt"/>
              </a:endParaRPr>
            </a:p>
          </p:txBody>
        </p:sp>
        <p:sp>
          <p:nvSpPr>
            <p:cNvPr id="13" name="Shape 257"/>
            <p:cNvSpPr txBox="1"/>
            <p:nvPr/>
          </p:nvSpPr>
          <p:spPr>
            <a:xfrm>
              <a:off x="785786" y="1643056"/>
              <a:ext cx="500066" cy="3782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 dirty="0" smtClean="0">
                  <a:solidFill>
                    <a:srgbClr val="00B050"/>
                  </a:solidFill>
                  <a:latin typeface="Nixie One"/>
                  <a:ea typeface="Nixie One"/>
                  <a:cs typeface="Nixie One"/>
                  <a:sym typeface="Nixie One"/>
                </a:rPr>
                <a:t>3</a:t>
              </a:r>
              <a:endParaRPr sz="1800" b="1" dirty="0">
                <a:solidFill>
                  <a:srgbClr val="00B050"/>
                </a:solidFill>
                <a:latin typeface="Nixie One"/>
                <a:ea typeface="Nixie One"/>
                <a:cs typeface="Nixie One"/>
                <a:sym typeface="Nixie One"/>
              </a:endParaRPr>
            </a:p>
          </p:txBody>
        </p:sp>
        <p:cxnSp>
          <p:nvCxnSpPr>
            <p:cNvPr id="14" name="Shape 258"/>
            <p:cNvCxnSpPr/>
            <p:nvPr/>
          </p:nvCxnSpPr>
          <p:spPr>
            <a:xfrm>
              <a:off x="1357290" y="1678684"/>
              <a:ext cx="0" cy="393000"/>
            </a:xfrm>
            <a:prstGeom prst="straightConnector1">
              <a:avLst/>
            </a:prstGeom>
            <a:grpFill/>
            <a:ln w="952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0" name="ZoneTexte 11"/>
          <p:cNvSpPr txBox="1">
            <a:spLocks noChangeArrowheads="1"/>
          </p:cNvSpPr>
          <p:nvPr/>
        </p:nvSpPr>
        <p:spPr bwMode="auto">
          <a:xfrm>
            <a:off x="11693525" y="5751496"/>
            <a:ext cx="422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28596" y="714362"/>
            <a:ext cx="82868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 smtClean="0"/>
              <a:t>Axe1: Titre</a:t>
            </a:r>
          </a:p>
          <a:p>
            <a:endParaRPr lang="fr-FR" sz="2000" b="1" dirty="0" smtClean="0"/>
          </a:p>
          <a:p>
            <a:pPr>
              <a:buFontTx/>
              <a:buChar char="-"/>
            </a:pPr>
            <a:r>
              <a:rPr lang="fr-FR" sz="2000" b="1" dirty="0" smtClean="0"/>
              <a:t> Problématique et objectifs</a:t>
            </a:r>
          </a:p>
          <a:p>
            <a:r>
              <a:rPr lang="fr-FR" sz="2000" b="1" dirty="0" smtClean="0"/>
              <a:t> </a:t>
            </a:r>
          </a:p>
          <a:p>
            <a:pPr>
              <a:buFontTx/>
              <a:buChar char="-"/>
            </a:pPr>
            <a:r>
              <a:rPr lang="fr-FR" sz="2000" b="1" dirty="0" smtClean="0"/>
              <a:t> Cadre</a:t>
            </a:r>
          </a:p>
          <a:p>
            <a:pPr>
              <a:buFontTx/>
              <a:buChar char="-"/>
            </a:pPr>
            <a:endParaRPr lang="fr-FR" sz="2000" b="1" dirty="0" smtClean="0"/>
          </a:p>
          <a:p>
            <a:pPr>
              <a:buFontTx/>
              <a:buChar char="-"/>
            </a:pPr>
            <a:r>
              <a:rPr lang="fr-FR" sz="2000" b="1" dirty="0" smtClean="0"/>
              <a:t> Approche méthodologique</a:t>
            </a:r>
          </a:p>
          <a:p>
            <a:pPr>
              <a:buFontTx/>
              <a:buChar char="-"/>
            </a:pPr>
            <a:endParaRPr lang="fr-FR" sz="2000" b="1" dirty="0" smtClean="0"/>
          </a:p>
          <a:p>
            <a:pPr>
              <a:buFontTx/>
              <a:buChar char="-"/>
            </a:pPr>
            <a:r>
              <a:rPr lang="fr-FR" sz="2000" b="1" dirty="0" smtClean="0"/>
              <a:t> Principaux résultats </a:t>
            </a:r>
          </a:p>
          <a:p>
            <a:endParaRPr lang="fr-FR" sz="2000" b="1" dirty="0" smtClean="0"/>
          </a:p>
          <a:p>
            <a:pPr>
              <a:buFontTx/>
              <a:buChar char="-"/>
            </a:pPr>
            <a:r>
              <a:rPr lang="fr-FR" sz="2000" b="1" dirty="0" smtClean="0"/>
              <a:t> Livrables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2513313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041262B0-B927-4163-9FFA-58B61545DB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-18"/>
            <a:ext cx="1476375" cy="110553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e 16"/>
          <p:cNvGrpSpPr/>
          <p:nvPr/>
        </p:nvGrpSpPr>
        <p:grpSpPr>
          <a:xfrm>
            <a:off x="-32" y="0"/>
            <a:ext cx="6516248" cy="571486"/>
            <a:chOff x="714348" y="1571618"/>
            <a:chExt cx="6929486" cy="571504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0" name="Rectangle 9"/>
            <p:cNvSpPr/>
            <p:nvPr/>
          </p:nvSpPr>
          <p:spPr>
            <a:xfrm>
              <a:off x="714348" y="1571618"/>
              <a:ext cx="6929486" cy="5715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>
                <a:solidFill>
                  <a:srgbClr val="00B050"/>
                </a:solidFill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1428728" y="1692468"/>
              <a:ext cx="5679085" cy="3693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sz="1800" b="1" dirty="0" smtClean="0">
                  <a:solidFill>
                    <a:srgbClr val="00B050"/>
                  </a:solidFill>
                  <a:latin typeface="+mj-lt"/>
                </a:rPr>
                <a:t>Rayonnement</a:t>
              </a:r>
              <a:endParaRPr lang="fr-FR" sz="1800" b="1" dirty="0">
                <a:solidFill>
                  <a:srgbClr val="00B050"/>
                </a:solidFill>
                <a:latin typeface="+mj-lt"/>
              </a:endParaRPr>
            </a:p>
          </p:txBody>
        </p:sp>
        <p:sp>
          <p:nvSpPr>
            <p:cNvPr id="13" name="Shape 257"/>
            <p:cNvSpPr txBox="1"/>
            <p:nvPr/>
          </p:nvSpPr>
          <p:spPr>
            <a:xfrm>
              <a:off x="785786" y="1643056"/>
              <a:ext cx="500066" cy="3782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 dirty="0" smtClean="0">
                  <a:solidFill>
                    <a:srgbClr val="00B050"/>
                  </a:solidFill>
                  <a:latin typeface="Nixie One"/>
                  <a:ea typeface="Nixie One"/>
                  <a:cs typeface="Nixie One"/>
                  <a:sym typeface="Nixie One"/>
                </a:rPr>
                <a:t>4</a:t>
              </a:r>
              <a:endParaRPr sz="1800" b="1" dirty="0">
                <a:solidFill>
                  <a:srgbClr val="00B050"/>
                </a:solidFill>
                <a:latin typeface="Nixie One"/>
                <a:ea typeface="Nixie One"/>
                <a:cs typeface="Nixie One"/>
                <a:sym typeface="Nixie One"/>
              </a:endParaRPr>
            </a:p>
          </p:txBody>
        </p:sp>
        <p:cxnSp>
          <p:nvCxnSpPr>
            <p:cNvPr id="14" name="Shape 258"/>
            <p:cNvCxnSpPr/>
            <p:nvPr/>
          </p:nvCxnSpPr>
          <p:spPr>
            <a:xfrm>
              <a:off x="1357290" y="1678684"/>
              <a:ext cx="0" cy="393000"/>
            </a:xfrm>
            <a:prstGeom prst="straightConnector1">
              <a:avLst/>
            </a:prstGeom>
            <a:grpFill/>
            <a:ln w="952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0" name="ZoneTexte 11"/>
          <p:cNvSpPr txBox="1">
            <a:spLocks noChangeArrowheads="1"/>
          </p:cNvSpPr>
          <p:nvPr/>
        </p:nvSpPr>
        <p:spPr bwMode="auto">
          <a:xfrm>
            <a:off x="11693525" y="5751496"/>
            <a:ext cx="422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Arial" pitchFamily="34" charset="0"/>
                <a:cs typeface="Arial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13313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041262B0-B927-4163-9FFA-58B61545DB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34" y="-18"/>
            <a:ext cx="1476375" cy="110553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e 16"/>
          <p:cNvGrpSpPr/>
          <p:nvPr/>
        </p:nvGrpSpPr>
        <p:grpSpPr>
          <a:xfrm>
            <a:off x="-32" y="0"/>
            <a:ext cx="6516248" cy="571486"/>
            <a:chOff x="714348" y="1571618"/>
            <a:chExt cx="6929486" cy="571504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0" name="Rectangle 9"/>
            <p:cNvSpPr/>
            <p:nvPr/>
          </p:nvSpPr>
          <p:spPr>
            <a:xfrm>
              <a:off x="714348" y="1571618"/>
              <a:ext cx="6929486" cy="5715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>
                <a:solidFill>
                  <a:srgbClr val="00B050"/>
                </a:solidFill>
              </a:endParaRP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1428728" y="1692468"/>
              <a:ext cx="5679085" cy="3693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sz="1800" b="1" dirty="0" smtClean="0">
                  <a:solidFill>
                    <a:srgbClr val="00B050"/>
                  </a:solidFill>
                  <a:latin typeface="+mj-lt"/>
                </a:rPr>
                <a:t>Conclusion</a:t>
              </a:r>
              <a:endParaRPr lang="fr-FR" sz="1800" b="1" dirty="0">
                <a:solidFill>
                  <a:srgbClr val="00B050"/>
                </a:solidFill>
                <a:latin typeface="+mj-lt"/>
              </a:endParaRPr>
            </a:p>
          </p:txBody>
        </p:sp>
        <p:sp>
          <p:nvSpPr>
            <p:cNvPr id="13" name="Shape 257"/>
            <p:cNvSpPr txBox="1"/>
            <p:nvPr/>
          </p:nvSpPr>
          <p:spPr>
            <a:xfrm>
              <a:off x="785786" y="1643056"/>
              <a:ext cx="500066" cy="378262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 dirty="0" smtClean="0">
                  <a:solidFill>
                    <a:srgbClr val="00B050"/>
                  </a:solidFill>
                  <a:latin typeface="Nixie One"/>
                  <a:ea typeface="Nixie One"/>
                  <a:cs typeface="Nixie One"/>
                  <a:sym typeface="Nixie One"/>
                </a:rPr>
                <a:t>5</a:t>
              </a:r>
              <a:endParaRPr sz="1800" b="1" dirty="0">
                <a:solidFill>
                  <a:srgbClr val="00B050"/>
                </a:solidFill>
                <a:latin typeface="Nixie One"/>
                <a:ea typeface="Nixie One"/>
                <a:cs typeface="Nixie One"/>
                <a:sym typeface="Nixie One"/>
              </a:endParaRPr>
            </a:p>
          </p:txBody>
        </p:sp>
        <p:cxnSp>
          <p:nvCxnSpPr>
            <p:cNvPr id="14" name="Shape 258"/>
            <p:cNvCxnSpPr/>
            <p:nvPr/>
          </p:nvCxnSpPr>
          <p:spPr>
            <a:xfrm>
              <a:off x="1357290" y="1678684"/>
              <a:ext cx="0" cy="393000"/>
            </a:xfrm>
            <a:prstGeom prst="straightConnector1">
              <a:avLst/>
            </a:prstGeom>
            <a:grpFill/>
            <a:ln w="952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0" name="ZoneTexte 11"/>
          <p:cNvSpPr txBox="1">
            <a:spLocks noChangeArrowheads="1"/>
          </p:cNvSpPr>
          <p:nvPr/>
        </p:nvSpPr>
        <p:spPr bwMode="auto">
          <a:xfrm>
            <a:off x="11693525" y="5751496"/>
            <a:ext cx="422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Arial" pitchFamily="34" charset="0"/>
                <a:cs typeface="Arial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13313229"/>
      </p:ext>
    </p:extLst>
  </p:cSld>
  <p:clrMapOvr>
    <a:masterClrMapping/>
  </p:clrMapOvr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4354</TotalTime>
  <Words>114</Words>
  <Application>Microsoft Office PowerPoint</Application>
  <PresentationFormat>Affichage à l'écran (16:9)</PresentationFormat>
  <Paragraphs>74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Roboto Slab</vt:lpstr>
      <vt:lpstr>Nixie One</vt:lpstr>
      <vt:lpstr>Arial</vt:lpstr>
      <vt:lpstr>Warwick template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HP</dc:creator>
  <cp:lastModifiedBy>Faiza</cp:lastModifiedBy>
  <cp:revision>280</cp:revision>
  <cp:lastPrinted>2024-07-17T09:34:11Z</cp:lastPrinted>
  <dcterms:modified xsi:type="dcterms:W3CDTF">2024-07-18T11:31:34Z</dcterms:modified>
</cp:coreProperties>
</file>